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68" r:id="rId6"/>
  </p:sldMasterIdLst>
  <p:notesMasterIdLst>
    <p:notesMasterId r:id="rId16"/>
  </p:notesMasterIdLst>
  <p:sldIdLst>
    <p:sldId id="257" r:id="rId7"/>
    <p:sldId id="273" r:id="rId8"/>
    <p:sldId id="289" r:id="rId9"/>
    <p:sldId id="342" r:id="rId10"/>
    <p:sldId id="345" r:id="rId11"/>
    <p:sldId id="346" r:id="rId12"/>
    <p:sldId id="332" r:id="rId13"/>
    <p:sldId id="328" r:id="rId14"/>
    <p:sldId id="341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3"/>
    <a:srgbClr val="008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3D170D-9C6A-2849-A40A-72928CD690A0}" v="4" dt="2025-03-24T16:27:15.5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92"/>
    <p:restoredTop sz="94707"/>
  </p:normalViewPr>
  <p:slideViewPr>
    <p:cSldViewPr snapToGrid="0" showGuides="1">
      <p:cViewPr varScale="1">
        <p:scale>
          <a:sx n="126" d="100"/>
          <a:sy n="126" d="100"/>
        </p:scale>
        <p:origin x="2496" y="4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bke Mentrop" userId="a5fd0953-9758-4754-b4a9-626fc4b84425" providerId="ADAL" clId="{7B3D170D-9C6A-2849-A40A-72928CD690A0}"/>
    <pc:docChg chg="modSld">
      <pc:chgData name="Lobke Mentrop" userId="a5fd0953-9758-4754-b4a9-626fc4b84425" providerId="ADAL" clId="{7B3D170D-9C6A-2849-A40A-72928CD690A0}" dt="2025-03-24T16:27:15.593" v="3" actId="20577"/>
      <pc:docMkLst>
        <pc:docMk/>
      </pc:docMkLst>
      <pc:sldChg chg="modSp">
        <pc:chgData name="Lobke Mentrop" userId="a5fd0953-9758-4754-b4a9-626fc4b84425" providerId="ADAL" clId="{7B3D170D-9C6A-2849-A40A-72928CD690A0}" dt="2025-03-24T16:27:15.593" v="3" actId="20577"/>
        <pc:sldMkLst>
          <pc:docMk/>
          <pc:sldMk cId="3503189079" sldId="332"/>
        </pc:sldMkLst>
        <pc:spChg chg="mod">
          <ac:chgData name="Lobke Mentrop" userId="a5fd0953-9758-4754-b4a9-626fc4b84425" providerId="ADAL" clId="{7B3D170D-9C6A-2849-A40A-72928CD690A0}" dt="2025-03-24T16:27:15.593" v="3" actId="20577"/>
          <ac:spMkLst>
            <pc:docMk/>
            <pc:sldMk cId="3503189079" sldId="332"/>
            <ac:spMk id="8" creationId="{1C743023-A5CA-C24D-CA81-AF2FBC600BB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52B7C-DBB6-EA47-B181-88910A55C8A2}" type="datetimeFigureOut">
              <a:rPr lang="nl-NL" smtClean="0"/>
              <a:t>29-09-2025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9DBC2-9E02-5E40-AB1B-E3E16E5FC6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402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NL" altLang="nl-NL" dirty="0" err="1"/>
              <a:t>https</a:t>
            </a:r>
            <a:r>
              <a:rPr lang="nl-NL" altLang="nl-NL" dirty="0"/>
              <a:t>://</a:t>
            </a:r>
            <a:r>
              <a:rPr lang="nl-NL" altLang="nl-NL" dirty="0" err="1"/>
              <a:t>www.nlarbeidsinspectie.nl</a:t>
            </a:r>
            <a:r>
              <a:rPr lang="nl-NL" altLang="nl-NL" dirty="0"/>
              <a:t>/publicaties/rapporten/2024/08/26/monitor-arbeidsongevallen-2023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dirty="0"/>
              <a:t>The accident type "Contact </a:t>
            </a:r>
            <a:r>
              <a:rPr lang="nl-NL" altLang="nl-NL" dirty="0" err="1"/>
              <a:t>with</a:t>
            </a:r>
            <a:r>
              <a:rPr lang="nl-NL" altLang="nl-NL" dirty="0"/>
              <a:t> </a:t>
            </a:r>
            <a:r>
              <a:rPr lang="nl-NL" altLang="nl-NL" dirty="0" err="1"/>
              <a:t>work</a:t>
            </a:r>
            <a:r>
              <a:rPr lang="nl-NL" altLang="nl-NL" dirty="0"/>
              <a:t> equipment or object" is common in </a:t>
            </a:r>
            <a:r>
              <a:rPr lang="nl-NL" altLang="nl-NL" dirty="0" err="1"/>
              <a:t>the</a:t>
            </a:r>
            <a:r>
              <a:rPr lang="nl-NL" altLang="nl-NL" dirty="0"/>
              <a:t> Industrial sector (42% of </a:t>
            </a:r>
            <a:r>
              <a:rPr lang="nl-NL" altLang="nl-NL" dirty="0" err="1"/>
              <a:t>accidents</a:t>
            </a:r>
            <a:r>
              <a:rPr lang="nl-NL" altLang="nl-NL" dirty="0"/>
              <a:t> in </a:t>
            </a:r>
            <a:r>
              <a:rPr lang="nl-NL" altLang="nl-NL" dirty="0" err="1"/>
              <a:t>that</a:t>
            </a:r>
            <a:r>
              <a:rPr lang="nl-NL" altLang="nl-NL" dirty="0"/>
              <a:t> sector). The </a:t>
            </a:r>
            <a:r>
              <a:rPr lang="nl-NL" altLang="nl-NL" dirty="0" err="1"/>
              <a:t>majority</a:t>
            </a:r>
            <a:r>
              <a:rPr lang="nl-NL" altLang="nl-NL" dirty="0"/>
              <a:t> of </a:t>
            </a:r>
            <a:r>
              <a:rPr lang="nl-NL" altLang="nl-NL" dirty="0" err="1"/>
              <a:t>accidents</a:t>
            </a:r>
            <a:r>
              <a:rPr lang="nl-NL" altLang="nl-NL" dirty="0"/>
              <a:t> </a:t>
            </a:r>
            <a:r>
              <a:rPr lang="nl-NL" altLang="nl-NL" dirty="0" err="1"/>
              <a:t>involve</a:t>
            </a:r>
            <a:r>
              <a:rPr lang="nl-NL" altLang="nl-NL" dirty="0"/>
              <a:t> </a:t>
            </a:r>
            <a:r>
              <a:rPr lang="nl-NL" altLang="nl-NL" dirty="0" err="1"/>
              <a:t>accidents</a:t>
            </a:r>
            <a:r>
              <a:rPr lang="nl-NL" altLang="nl-NL" dirty="0"/>
              <a:t> in </a:t>
            </a:r>
            <a:r>
              <a:rPr lang="nl-NL" altLang="nl-NL" dirty="0" err="1"/>
              <a:t>which</a:t>
            </a:r>
            <a:r>
              <a:rPr lang="nl-NL" altLang="nl-NL" dirty="0"/>
              <a:t> </a:t>
            </a:r>
            <a:r>
              <a:rPr lang="nl-NL" altLang="nl-NL" dirty="0" err="1"/>
              <a:t>the</a:t>
            </a:r>
            <a:r>
              <a:rPr lang="nl-NL" altLang="nl-NL" dirty="0"/>
              <a:t> </a:t>
            </a:r>
            <a:r>
              <a:rPr lang="nl-NL" altLang="nl-NL" dirty="0" err="1"/>
              <a:t>victim</a:t>
            </a:r>
            <a:r>
              <a:rPr lang="nl-NL" altLang="nl-NL" dirty="0"/>
              <a:t> </a:t>
            </a:r>
            <a:r>
              <a:rPr lang="nl-NL" altLang="nl-NL" dirty="0" err="1"/>
              <a:t>came</a:t>
            </a:r>
            <a:r>
              <a:rPr lang="nl-NL" altLang="nl-NL" dirty="0"/>
              <a:t> </a:t>
            </a:r>
            <a:r>
              <a:rPr lang="nl-NL" altLang="nl-NL" dirty="0" err="1"/>
              <a:t>into</a:t>
            </a:r>
            <a:r>
              <a:rPr lang="nl-NL" altLang="nl-NL" dirty="0"/>
              <a:t> contact </a:t>
            </a:r>
            <a:r>
              <a:rPr lang="nl-NL" altLang="nl-NL" dirty="0" err="1"/>
              <a:t>with</a:t>
            </a:r>
            <a:r>
              <a:rPr lang="nl-NL" altLang="nl-NL" dirty="0"/>
              <a:t> </a:t>
            </a:r>
            <a:r>
              <a:rPr lang="nl-NL" altLang="nl-NL" dirty="0" err="1"/>
              <a:t>moving</a:t>
            </a:r>
            <a:r>
              <a:rPr lang="nl-NL" altLang="nl-NL" dirty="0"/>
              <a:t> </a:t>
            </a:r>
            <a:r>
              <a:rPr lang="nl-NL" altLang="nl-NL" dirty="0" err="1"/>
              <a:t>parts</a:t>
            </a:r>
            <a:r>
              <a:rPr lang="nl-NL" altLang="nl-NL"/>
              <a:t> of a machine (69%).</a:t>
            </a:r>
            <a:endParaRPr lang="nl-NL" alt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3791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1343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0A949-70DF-BB55-A68B-3A687EA30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55E5781-53E6-2271-7599-EAB71D09A3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C1CE9B6-0EF9-B3E0-9305-EC8DA4DF41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254664-9756-BCF7-B1ED-868C2F666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0229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2386A-E5EF-C1D1-C4AC-1AE21F914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A6DA45B-A2ED-C08C-0361-B6161A8F5A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67AC5F0-9B29-23C7-6F3E-42AAE40A5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D2C1687-9B42-418E-74EC-589115BB0E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3166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>
              <a:latin typeface="Verdana"/>
              <a:ea typeface="ＭＳ Ｐゴシック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7321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6903CF-E40F-AD8D-F38D-5612A9EA3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B0F0C89-A1BE-A078-D52C-0FC23138D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27133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1C9693-1A60-0B2A-0F83-6A7D08E9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68A5BC4-7A99-104E-7E0F-DC6CC68E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74269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8C4EF-3CEA-C838-6F44-68CD095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C6FB7-DEEE-875C-FDA6-ADA64BFF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BB6650-7867-1884-C58F-5D51317A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199294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451A9-07CC-6BBF-2A47-1C276EED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BB2B48-C3D3-4054-97F2-C1D493EE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E49832-8819-19FB-CDF7-908B142F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18C054-D653-D09E-E0DB-2D87E08E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75E0-4CD1-913F-BE4C-17C8BF485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502057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905D1-8E13-AED7-B56C-58535B26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3150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44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DF9BF-2558-C5E6-655F-516C8D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01C790-0038-FF56-01FF-6AE15CA8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09D524-74EE-DFBF-2FF7-3C036F7B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84868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0FCEA-199A-AD5B-B031-B96F57D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BFB1CB-BD1E-2D76-1DAD-C28075CE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A1B883-5725-932E-CE70-6C000E3C1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62577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2109990-4A5C-A623-CCAD-3E3FAED8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A8848FA7-3ED5-B7AA-887B-76F7B1B1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9770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1C9693-1A60-0B2A-0F83-6A7D08E9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68A5BC4-7A99-104E-7E0F-DC6CC68E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883034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8C4EF-3CEA-C838-6F44-68CD095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C6FB7-DEEE-875C-FDA6-ADA64BFF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BB6650-7867-1884-C58F-5D51317A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4680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6C9FE9-8AEB-CF6C-83D7-DF4E90359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C62901-FF00-CD34-E0F0-95D37F8BF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014119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451A9-07CC-6BBF-2A47-1C276EED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BB2B48-C3D3-4054-97F2-C1D493EE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E49832-8819-19FB-CDF7-908B142F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18C054-D653-D09E-E0DB-2D87E08E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75E0-4CD1-913F-BE4C-17C8BF485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748278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905D1-8E13-AED7-B56C-58535B26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36274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559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DF9BF-2558-C5E6-655F-516C8D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01C790-0038-FF56-01FF-6AE15CA8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09D524-74EE-DFBF-2FF7-3C036F7B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52504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0FCEA-199A-AD5B-B031-B96F57D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BFB1CB-BD1E-2D76-1DAD-C28075CE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A1B883-5725-932E-CE70-6C000E3C1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26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C88C6D-6C2C-D49C-FAF0-A2AF0322E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A0DD0E-58D0-54DC-C29E-8F2E6DE8F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3C59C1-87C1-6413-A1E2-18BD1C38A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40381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D84C65-8B7C-D016-31F8-BBD1B58F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6E5838-03B0-09BA-56AE-AC24D76B7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1874D1F-CC25-10E7-81E0-E10D5F16D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34B8AA2-FFA9-296A-8EEE-43019FA8F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6C3EEE7-4C50-B91A-3D31-247759EFA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72819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3B295-4B93-27DD-7A5F-4649780BA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8"/>
            <a:ext cx="10515600" cy="906904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1546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48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AFC75-0219-2F44-E0BF-A49B68C3A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2704AC-6C53-DD61-08CC-4329C24E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79653E8-37E4-C7CF-91D7-656DC55D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1030"/>
            <a:ext cx="3932237" cy="36279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0937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08A3BAC-1495-8167-5DEE-1B810287D9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A551EE5-4177-89A1-04CB-E4EB9F7C5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F548E75D-E2F0-7354-97E2-BD7A8A37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1030"/>
            <a:ext cx="3932237" cy="36279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4140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2109990-4A5C-A623-CCAD-3E3FAED8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A8848FA7-3ED5-B7AA-887B-76F7B1B1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36474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5C343283-DAB4-CD4E-B9A5-9033E036D78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flipH="1">
            <a:off x="0" y="6356350"/>
            <a:ext cx="8597348" cy="50165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5EBA499-CB8E-8757-6CE8-509E86DAB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53A547-C78D-7C22-67AB-F89665D80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13" name="Afbeelding 12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947DEBA7-211F-B70A-6896-42CE64A2561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85037" y="6232294"/>
            <a:ext cx="1868763" cy="53549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77BF7DD-20FA-1880-7BD6-C0400D5FB3D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19371" y="6460672"/>
            <a:ext cx="6415708" cy="26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2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8FE2F72-4518-B9B4-99FA-14154F8CF9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85037" y="6258393"/>
            <a:ext cx="1868763" cy="535494"/>
          </a:xfrm>
          <a:prstGeom prst="rect">
            <a:avLst/>
          </a:prstGeom>
        </p:spPr>
      </p:pic>
      <p:sp>
        <p:nvSpPr>
          <p:cNvPr id="16" name="Tijdelijke aanduiding voor titel 1">
            <a:extLst>
              <a:ext uri="{FF2B5EF4-FFF2-40B4-BE49-F238E27FC236}">
                <a16:creationId xmlns:a16="http://schemas.microsoft.com/office/drawing/2014/main" id="{F1623D7A-4819-9B65-A2AE-D067874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1F2A318-A921-BC6D-FF2E-6BCCEADA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4D8CFF1-C3F7-B36C-11EC-8DF4F0DF4FE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 flipH="1">
            <a:off x="0" y="6356350"/>
            <a:ext cx="8597348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3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86CD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8FE2F72-4518-B9B4-99FA-14154F8CF9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85037" y="6258393"/>
            <a:ext cx="1868763" cy="535494"/>
          </a:xfrm>
          <a:prstGeom prst="rect">
            <a:avLst/>
          </a:prstGeom>
        </p:spPr>
      </p:pic>
      <p:sp>
        <p:nvSpPr>
          <p:cNvPr id="16" name="Tijdelijke aanduiding voor titel 1">
            <a:extLst>
              <a:ext uri="{FF2B5EF4-FFF2-40B4-BE49-F238E27FC236}">
                <a16:creationId xmlns:a16="http://schemas.microsoft.com/office/drawing/2014/main" id="{F1623D7A-4819-9B65-A2AE-D067874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1F2A318-A921-BC6D-FF2E-6BCCEADA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64268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5xbeter.n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hyperlink" Target="http://www.5xbeter.nl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xbeter.nl/" TargetMode="External"/><Relationship Id="rId2" Type="http://schemas.openxmlformats.org/officeDocument/2006/relationships/hyperlink" Target="mailto:info@5xbeter.nl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B208A-05ED-1F6E-E3CD-8C3FCFF02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169" y="428233"/>
            <a:ext cx="10505661" cy="1002361"/>
          </a:xfrm>
        </p:spPr>
        <p:txBody>
          <a:bodyPr/>
          <a:lstStyle/>
          <a:p>
            <a:pPr rtl="0"/>
            <a:r>
              <a:rPr lang="en-gb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Toolbox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Metal saw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1C324E1-BC5B-18EE-A0AD-DC4385409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168" y="1430594"/>
            <a:ext cx="10505661" cy="366680"/>
          </a:xfrm>
        </p:spPr>
        <p:txBody>
          <a:bodyPr>
            <a:normAutofit/>
          </a:bodyPr>
          <a:lstStyle/>
          <a:p>
            <a:pPr rtl="0"/>
            <a:r>
              <a:rPr lang="en-gb" sz="2000" b="0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Company name and date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DE84BC9-D223-C667-6F00-C9574FD55819}"/>
              </a:ext>
            </a:extLst>
          </p:cNvPr>
          <p:cNvSpPr/>
          <p:nvPr/>
        </p:nvSpPr>
        <p:spPr>
          <a:xfrm>
            <a:off x="843169" y="1954160"/>
            <a:ext cx="10505661" cy="38419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6" name="Afbeelding 5" descr="Afbeelding met kleding, overdekt, persoon, industrie&#10;&#10;Automatisch gegenereerde beschrijving">
            <a:extLst>
              <a:ext uri="{FF2B5EF4-FFF2-40B4-BE49-F238E27FC236}">
                <a16:creationId xmlns:a16="http://schemas.microsoft.com/office/drawing/2014/main" id="{6D8E4D86-E202-5BC2-2F14-FDF7789B6C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67" r="8357" b="3147"/>
          <a:stretch/>
        </p:blipFill>
        <p:spPr>
          <a:xfrm>
            <a:off x="843168" y="1954160"/>
            <a:ext cx="10505661" cy="384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30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64FB19B8-7700-E1B5-8D14-978A76C07DAE}"/>
              </a:ext>
            </a:extLst>
          </p:cNvPr>
          <p:cNvSpPr/>
          <p:nvPr/>
        </p:nvSpPr>
        <p:spPr>
          <a:xfrm>
            <a:off x="6803665" y="1781006"/>
            <a:ext cx="4540195" cy="3910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5" name="Afbeelding 4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98208728-03D3-BDB9-B17C-77F739714D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9867" b="51404"/>
          <a:stretch>
            <a:fillRect/>
          </a:stretch>
        </p:blipFill>
        <p:spPr>
          <a:xfrm>
            <a:off x="0" y="1444623"/>
            <a:ext cx="2342053" cy="9608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54211E-D0BB-DA43-90EC-ADA3CF04A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1712623"/>
            <a:ext cx="4758577" cy="649705"/>
          </a:xfrm>
        </p:spPr>
        <p:txBody>
          <a:bodyPr>
            <a:normAutofit/>
          </a:bodyPr>
          <a:lstStyle/>
          <a:p>
            <a:pPr algn="l" rtl="0"/>
            <a:r>
              <a:rPr lang="en-gb" sz="2000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D83F33D-4636-13C8-D549-A256858C2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 rtl="0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C6B79CA-06D8-F486-ED01-3CD3B79C328F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800" b="1" i="0" u="none" baseline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800" b="0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Metal saw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4E28E98-8F2D-645E-28AB-477EB31C56C7}"/>
              </a:ext>
            </a:extLst>
          </p:cNvPr>
          <p:cNvSpPr txBox="1">
            <a:spLocks/>
          </p:cNvSpPr>
          <p:nvPr/>
        </p:nvSpPr>
        <p:spPr>
          <a:xfrm>
            <a:off x="848139" y="2578640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Why machine safety?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31896CB-0AD2-E316-1E4E-31F9A11D62DC}"/>
              </a:ext>
            </a:extLst>
          </p:cNvPr>
          <p:cNvSpPr txBox="1">
            <a:spLocks/>
          </p:cNvSpPr>
          <p:nvPr/>
        </p:nvSpPr>
        <p:spPr>
          <a:xfrm>
            <a:off x="848139" y="3126098"/>
            <a:ext cx="5520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Top 3 accidents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5A1C747-42BC-5987-88E4-417EA0055C7A}"/>
              </a:ext>
            </a:extLst>
          </p:cNvPr>
          <p:cNvSpPr txBox="1">
            <a:spLocks/>
          </p:cNvSpPr>
          <p:nvPr/>
        </p:nvSpPr>
        <p:spPr>
          <a:xfrm>
            <a:off x="848140" y="3654560"/>
            <a:ext cx="5699244" cy="6807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machine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0F27419-2916-DAC3-F86E-0836EEAE33BE}"/>
              </a:ext>
            </a:extLst>
          </p:cNvPr>
          <p:cNvSpPr txBox="1">
            <a:spLocks/>
          </p:cNvSpPr>
          <p:nvPr/>
        </p:nvSpPr>
        <p:spPr>
          <a:xfrm>
            <a:off x="848139" y="4227308"/>
            <a:ext cx="5520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What can you do yourself?</a:t>
            </a:r>
          </a:p>
        </p:txBody>
      </p:sp>
      <p:pic>
        <p:nvPicPr>
          <p:cNvPr id="12" name="Afbeelding 11" descr="Afbeelding met kleding, persoon, machine, engineering&#10;&#10;Automatisch gegenereerde beschrijving">
            <a:extLst>
              <a:ext uri="{FF2B5EF4-FFF2-40B4-BE49-F238E27FC236}">
                <a16:creationId xmlns:a16="http://schemas.microsoft.com/office/drawing/2014/main" id="{A2FE5993-676B-A000-1093-6803DB25DF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094" t="7874" r="16264"/>
          <a:stretch/>
        </p:blipFill>
        <p:spPr>
          <a:xfrm>
            <a:off x="6803665" y="1781007"/>
            <a:ext cx="4540195" cy="391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5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27564-1F85-0917-9DC9-1E1B94970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9245CB90-8EB5-4718-F7F1-A5EFB2ED3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marL="0" indent="0" algn="l" rtl="0" eaLnBrk="1" hangingPunct="1">
              <a:buFontTx/>
              <a:buNone/>
              <a:defRPr/>
            </a:pPr>
            <a:r>
              <a:rPr lang="en-gb" sz="1400" b="0" i="0" u="none" baseline="0">
                <a:solidFill>
                  <a:schemeClr val="bg1"/>
                </a:solidFill>
              </a:rPr>
              <a:t>Source: Work Accident Monitor 2023 – Dutch Labour Inspectorate</a:t>
            </a: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8F4CC597-5922-C51B-57A1-08FFADF2E7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394" r="1" b="51404"/>
          <a:stretch>
            <a:fillRect/>
          </a:stretch>
        </p:blipFill>
        <p:spPr>
          <a:xfrm>
            <a:off x="0" y="1407753"/>
            <a:ext cx="3933223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CC065348-8405-65CC-B29F-880D5904CD44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000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Why machine safety?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AEDF9F1-A8CB-6A82-8E23-89CCC4F8EA06}"/>
              </a:ext>
            </a:extLst>
          </p:cNvPr>
          <p:cNvSpPr txBox="1">
            <a:spLocks/>
          </p:cNvSpPr>
          <p:nvPr/>
        </p:nvSpPr>
        <p:spPr>
          <a:xfrm>
            <a:off x="848139" y="2590368"/>
            <a:ext cx="3921371" cy="8386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Large proportion of the number of reported occupational accidents.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C294845-7E48-3983-F5CD-F65B06264DC1}"/>
              </a:ext>
            </a:extLst>
          </p:cNvPr>
          <p:cNvSpPr txBox="1">
            <a:spLocks/>
          </p:cNvSpPr>
          <p:nvPr/>
        </p:nvSpPr>
        <p:spPr>
          <a:xfrm>
            <a:off x="848139" y="3747621"/>
            <a:ext cx="3855535" cy="8386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Contact with work equipment or object 26%.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DAD2E25-9AE2-BBAF-DB73-EC0D23E95582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800" b="1" i="0" u="none" baseline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800" b="0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Metal saw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Afbeelding 2">
            <a:extLst>
              <a:ext uri="{FF2B5EF4-FFF2-40B4-BE49-F238E27FC236}">
                <a16:creationId xmlns:a16="http://schemas.microsoft.com/office/drawing/2014/main" id="{D1F964FB-BD14-7C34-6A71-9AFB9D811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84" r="284"/>
          <a:stretch/>
        </p:blipFill>
        <p:spPr bwMode="auto">
          <a:xfrm>
            <a:off x="5007274" y="2275028"/>
            <a:ext cx="6884372" cy="35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ndertitel 2">
            <a:extLst>
              <a:ext uri="{FF2B5EF4-FFF2-40B4-BE49-F238E27FC236}">
                <a16:creationId xmlns:a16="http://schemas.microsoft.com/office/drawing/2014/main" id="{8E2A52D8-EED6-C8EE-CE30-6AEE33E82906}"/>
              </a:ext>
            </a:extLst>
          </p:cNvPr>
          <p:cNvSpPr txBox="1">
            <a:spLocks/>
          </p:cNvSpPr>
          <p:nvPr/>
        </p:nvSpPr>
        <p:spPr>
          <a:xfrm>
            <a:off x="5001043" y="1924941"/>
            <a:ext cx="6498452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FontTx/>
              <a:buNone/>
              <a:defRPr/>
            </a:pPr>
            <a:r>
              <a:rPr lang="en-gb" b="0" i="0" u="none" baseline="0"/>
              <a:t>Accident investigations completed in 2023, broken down by accident type.</a:t>
            </a:r>
          </a:p>
        </p:txBody>
      </p:sp>
    </p:spTree>
    <p:extLst>
      <p:ext uri="{BB962C8B-B14F-4D97-AF65-F5344CB8AC3E}">
        <p14:creationId xmlns:p14="http://schemas.microsoft.com/office/powerpoint/2010/main" val="238986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CCC25-AFE3-5748-8BB4-D875E9773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61A7B7-3E7C-0112-2991-8244C1DAA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3218281"/>
            <a:ext cx="9896061" cy="473846"/>
          </a:xfrm>
        </p:spPr>
        <p:txBody>
          <a:bodyPr>
            <a:noAutofit/>
          </a:bodyPr>
          <a:lstStyle/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Guard missing.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AE0A17A-6FA4-F8D0-CAB6-0A2ED06C2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 rtl="0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8DA2B7F-B83F-2B07-F0B0-FE658D8607B5}"/>
              </a:ext>
            </a:extLst>
          </p:cNvPr>
          <p:cNvSpPr txBox="1">
            <a:spLocks/>
          </p:cNvSpPr>
          <p:nvPr/>
        </p:nvSpPr>
        <p:spPr>
          <a:xfrm>
            <a:off x="848139" y="3779391"/>
            <a:ext cx="5429093" cy="7846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Guard missing, but insufficiently effective.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653C9B2-9789-2513-F917-67BCA52C1523}"/>
              </a:ext>
            </a:extLst>
          </p:cNvPr>
          <p:cNvSpPr txBox="1">
            <a:spLocks/>
          </p:cNvSpPr>
          <p:nvPr/>
        </p:nvSpPr>
        <p:spPr>
          <a:xfrm>
            <a:off x="843168" y="4372073"/>
            <a:ext cx="448712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Guard removed.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C10F49C-E08B-21E2-ADAF-0AB8019B5633}"/>
              </a:ext>
            </a:extLst>
          </p:cNvPr>
          <p:cNvSpPr txBox="1">
            <a:spLocks/>
          </p:cNvSpPr>
          <p:nvPr/>
        </p:nvSpPr>
        <p:spPr>
          <a:xfrm>
            <a:off x="848139" y="5010489"/>
            <a:ext cx="5671194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285750" indent="-285750" algn="l" rtl="0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Incorrect operation.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5F959EA-437E-D80F-3275-8028C4D42CDD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800" b="1" i="0" u="none" baseline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800" b="0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Metal saw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F526BC47-D440-27A1-D549-8954CCABE3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76" b="51404"/>
          <a:stretch>
            <a:fillRect/>
          </a:stretch>
        </p:blipFill>
        <p:spPr>
          <a:xfrm>
            <a:off x="0" y="1407753"/>
            <a:ext cx="3880233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F0F43711-B65B-BD6E-ECE2-4E00A2F3B46A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000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Why machine safety?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F69E6DCD-84B5-545E-2097-B43C33A7067A}"/>
              </a:ext>
            </a:extLst>
          </p:cNvPr>
          <p:cNvSpPr/>
          <p:nvPr/>
        </p:nvSpPr>
        <p:spPr>
          <a:xfrm>
            <a:off x="6803665" y="1781006"/>
            <a:ext cx="4540195" cy="3910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E288A6F-8110-CA56-09A1-530C46759AD0}"/>
              </a:ext>
            </a:extLst>
          </p:cNvPr>
          <p:cNvSpPr txBox="1">
            <a:spLocks/>
          </p:cNvSpPr>
          <p:nvPr/>
        </p:nvSpPr>
        <p:spPr>
          <a:xfrm>
            <a:off x="848139" y="2631514"/>
            <a:ext cx="9896061" cy="4738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>
              <a:lnSpc>
                <a:spcPct val="100000"/>
              </a:lnSpc>
              <a:buClr>
                <a:srgbClr val="E30613"/>
              </a:buClr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Cause of contact with moving parts: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28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182F-78E3-0AFB-C189-A74D56627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CB6CDCE3-A3BE-DE52-B839-F924BF3661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131" b="51404"/>
          <a:stretch>
            <a:fillRect/>
          </a:stretch>
        </p:blipFill>
        <p:spPr>
          <a:xfrm>
            <a:off x="0" y="1400379"/>
            <a:ext cx="6272093" cy="9608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FB70586-CA70-3DE3-73DC-C9B1EE263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40" y="2652885"/>
            <a:ext cx="5247860" cy="1023991"/>
          </a:xfrm>
        </p:spPr>
        <p:txBody>
          <a:bodyPr>
            <a:noAutofit/>
          </a:bodyPr>
          <a:lstStyle/>
          <a:p>
            <a:pPr marL="457200" indent="-4572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Lucida Grande" charset="0"/>
              </a:rPr>
              <a:t>Clothing/hair/jewellery and gloves get caught in rotating parts.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776E472-2670-85DB-3C4B-C45BA1D94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 rtl="0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56918AB-E4E3-F5E2-6067-EECEFB7C9F19}"/>
              </a:ext>
            </a:extLst>
          </p:cNvPr>
          <p:cNvSpPr txBox="1">
            <a:spLocks/>
          </p:cNvSpPr>
          <p:nvPr/>
        </p:nvSpPr>
        <p:spPr>
          <a:xfrm>
            <a:off x="843168" y="4387699"/>
            <a:ext cx="5689306" cy="21250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algn="l" rtl="0">
              <a:lnSpc>
                <a:spcPct val="100000"/>
              </a:lnSpc>
            </a:pPr>
            <a:r>
              <a:rPr lang="en-gb" sz="2000" b="1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ucida Grande" panose="020B0600040502020204" pitchFamily="34" charset="0"/>
              </a:rPr>
              <a:t>Serious and permanent injury:</a:t>
            </a:r>
          </a:p>
          <a:p>
            <a:pPr marL="457200" algn="l" rtl="0">
              <a:lnSpc>
                <a:spcPct val="100000"/>
              </a:lnSpc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ucida Grande" panose="020B0600040502020204" pitchFamily="34" charset="0"/>
              </a:rPr>
              <a:t>Amputation and fractures of fingers, hands, arms or internal injuries. Fractures and large cuts to other parts of the body resulting in loss of function.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FF8A202-6973-2558-6443-46C3A7137433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800" b="1" i="0" u="none" baseline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800" b="0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Metal saw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A4E7D4F-241E-6817-EE27-E718A200BB2C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000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Cause of accidents involving metal saws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15DC8FE-E5C2-8F37-DD85-A5A5A252BEF6}"/>
              </a:ext>
            </a:extLst>
          </p:cNvPr>
          <p:cNvSpPr/>
          <p:nvPr/>
        </p:nvSpPr>
        <p:spPr>
          <a:xfrm>
            <a:off x="6803665" y="1781006"/>
            <a:ext cx="4540195" cy="3910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B6DE0CA-5844-0C8F-4E19-6EDF5122FA4D}"/>
              </a:ext>
            </a:extLst>
          </p:cNvPr>
          <p:cNvSpPr txBox="1">
            <a:spLocks/>
          </p:cNvSpPr>
          <p:nvPr/>
        </p:nvSpPr>
        <p:spPr>
          <a:xfrm>
            <a:off x="848140" y="3569247"/>
            <a:ext cx="5779432" cy="102399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indent="-4572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Lucida Grande" charset="0"/>
              </a:rPr>
              <a:t>Failure to clamp the product securely.</a:t>
            </a:r>
          </a:p>
        </p:txBody>
      </p:sp>
    </p:spTree>
    <p:extLst>
      <p:ext uri="{BB962C8B-B14F-4D97-AF65-F5344CB8AC3E}">
        <p14:creationId xmlns:p14="http://schemas.microsoft.com/office/powerpoint/2010/main" val="247827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24228-AE4E-5929-7933-C88A0736B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7C7CF1-D756-7396-4974-D7775C554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496614"/>
            <a:ext cx="9298043" cy="549957"/>
          </a:xfrm>
        </p:spPr>
        <p:txBody>
          <a:bodyPr>
            <a:noAutofit/>
          </a:bodyPr>
          <a:lstStyle/>
          <a:p>
            <a:pPr marL="342900" indent="-342900" algn="l" rtl="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Check that the machine is stable.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AD94DF-05F9-44C9-D67A-132FCAB01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 rtl="0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087F3D0-EA70-34A3-D4AD-02CF1B665A1B}"/>
              </a:ext>
            </a:extLst>
          </p:cNvPr>
          <p:cNvSpPr txBox="1">
            <a:spLocks/>
          </p:cNvSpPr>
          <p:nvPr/>
        </p:nvSpPr>
        <p:spPr>
          <a:xfrm>
            <a:off x="848139" y="3020761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Check that the saw blade is shielded.</a:t>
            </a:r>
            <a:endParaRPr lang="en-gb" altLang="nl-N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Lucida Grande" panose="020B06000405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6ACDA1B-D2E7-8107-A2A9-A4C66EB3EC83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800" b="1" i="0" u="none" baseline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800" b="0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Metal saw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49AA710-101E-331C-5A12-642D8BA1D8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0518" b="51404"/>
          <a:stretch>
            <a:fillRect/>
          </a:stretch>
        </p:blipFill>
        <p:spPr>
          <a:xfrm>
            <a:off x="-1" y="1407753"/>
            <a:ext cx="3068579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594B4D8D-7B15-B7BA-3F9E-445B1E1A8BAD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000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machine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7B9D871-945A-93C3-D259-DE0C54FBFB68}"/>
              </a:ext>
            </a:extLst>
          </p:cNvPr>
          <p:cNvSpPr txBox="1">
            <a:spLocks/>
          </p:cNvSpPr>
          <p:nvPr/>
        </p:nvSpPr>
        <p:spPr>
          <a:xfrm>
            <a:off x="848139" y="3577714"/>
            <a:ext cx="10519682" cy="6726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Check that the clamping mechanism is working.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29925D9-D589-560E-F1BC-73D566C6A5A8}"/>
              </a:ext>
            </a:extLst>
          </p:cNvPr>
          <p:cNvSpPr txBox="1">
            <a:spLocks/>
          </p:cNvSpPr>
          <p:nvPr/>
        </p:nvSpPr>
        <p:spPr>
          <a:xfrm>
            <a:off x="848139" y="4099217"/>
            <a:ext cx="10761083" cy="5196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Check whether the power cables, plugs and connections are undamaged.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916A4D5-8527-A6E4-F608-04915A5CDCCD}"/>
              </a:ext>
            </a:extLst>
          </p:cNvPr>
          <p:cNvSpPr txBox="1">
            <a:spLocks/>
          </p:cNvSpPr>
          <p:nvPr/>
        </p:nvSpPr>
        <p:spPr>
          <a:xfrm>
            <a:off x="848139" y="4668513"/>
            <a:ext cx="9685749" cy="5196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Check that the emergency stop is readily accessible during use.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E81A685-C188-EDB6-D273-308D8C7F0904}"/>
              </a:ext>
            </a:extLst>
          </p:cNvPr>
          <p:cNvSpPr txBox="1">
            <a:spLocks/>
          </p:cNvSpPr>
          <p:nvPr/>
        </p:nvSpPr>
        <p:spPr>
          <a:xfrm>
            <a:off x="848139" y="5246413"/>
            <a:ext cx="9685749" cy="5196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Check that measures have been taken to prevent flying chips and liquid.</a:t>
            </a:r>
          </a:p>
        </p:txBody>
      </p:sp>
    </p:spTree>
    <p:extLst>
      <p:ext uri="{BB962C8B-B14F-4D97-AF65-F5344CB8AC3E}">
        <p14:creationId xmlns:p14="http://schemas.microsoft.com/office/powerpoint/2010/main" val="335324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  <p:bldP spid="5" grpId="0"/>
      <p:bldP spid="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9931C-FBA2-4318-03A6-748D95F3D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C83C1F4-D49E-1417-FF99-E895592B8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 rtl="0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6B0B6EF2-7512-D001-CEE1-20065BD7B3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234" b="51404"/>
          <a:stretch/>
        </p:blipFill>
        <p:spPr>
          <a:xfrm>
            <a:off x="0" y="1411363"/>
            <a:ext cx="4504888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D6FF8EB7-FABB-F789-C0F8-E0C5AFC406E6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000" b="1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What can you do yourself?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28CBF4B-B471-5B33-F526-4F2E57AB6F5C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2637373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Prevent clothing, jewellery and hair from being caught in the sawing machine.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224904-C9D8-4A74-6757-CF9EC3DDBB99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800" b="1" i="0" u="none" baseline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800" b="0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Metal saw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E19E7C6-5866-5119-AA19-A56B37BC2C60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3550523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Test the emergency stop.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E56A288-24C0-4060-E5B3-5835CCAB4E3B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4157911"/>
            <a:ext cx="5247861" cy="1016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Wear hearing protection at noise levels of 80 dB and above.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C743023-A5CA-C24D-CA81-AF2FBC600BB3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5071061"/>
            <a:ext cx="5247861" cy="4727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Ensure the stability of the machine and the workpiece by using roller conveyors or roller stands, for example.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911F44E-A001-D133-EE5E-CB32260B8672}"/>
              </a:ext>
            </a:extLst>
          </p:cNvPr>
          <p:cNvSpPr txBox="1">
            <a:spLocks noChangeAspect="1"/>
          </p:cNvSpPr>
          <p:nvPr/>
        </p:nvSpPr>
        <p:spPr>
          <a:xfrm>
            <a:off x="6297961" y="2631737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Never bypass the safety devices.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AB3F8CE1-67FF-FAF6-1083-E5127B463218}"/>
              </a:ext>
            </a:extLst>
          </p:cNvPr>
          <p:cNvSpPr txBox="1">
            <a:spLocks noChangeAspect="1"/>
          </p:cNvSpPr>
          <p:nvPr/>
        </p:nvSpPr>
        <p:spPr>
          <a:xfrm>
            <a:off x="6297961" y="4426800"/>
            <a:ext cx="5247861" cy="3842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Do not start work if you have any doubts about the safety of the machine; discuss this with your manager.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5496FAC7-AF82-F748-752C-2A51BD580FA2}"/>
              </a:ext>
            </a:extLst>
          </p:cNvPr>
          <p:cNvSpPr txBox="1">
            <a:spLocks noChangeAspect="1"/>
          </p:cNvSpPr>
          <p:nvPr/>
        </p:nvSpPr>
        <p:spPr>
          <a:xfrm>
            <a:off x="6297962" y="3315595"/>
            <a:ext cx="4930870" cy="11296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If safety devices are missing or have been bypassed, discuss this with your manager.</a:t>
            </a:r>
          </a:p>
        </p:txBody>
      </p:sp>
      <p:pic>
        <p:nvPicPr>
          <p:cNvPr id="19" name="Tijdelijke aanduiding voor inhoud 23" descr="verbodsbord_handschoenen.pdf">
            <a:extLst>
              <a:ext uri="{FF2B5EF4-FFF2-40B4-BE49-F238E27FC236}">
                <a16:creationId xmlns:a16="http://schemas.microsoft.com/office/drawing/2014/main" id="{9CE9D0BE-5B0C-8344-50D7-96B18BC85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39" r="-11539"/>
          <a:stretch>
            <a:fillRect/>
          </a:stretch>
        </p:blipFill>
        <p:spPr>
          <a:xfrm>
            <a:off x="8383893" y="1211044"/>
            <a:ext cx="1633271" cy="1326808"/>
          </a:xfrm>
          <a:prstGeom prst="rect">
            <a:avLst/>
          </a:prstGeom>
        </p:spPr>
      </p:pic>
      <p:pic>
        <p:nvPicPr>
          <p:cNvPr id="4" name="Afbeelding 26" descr="Sticker-veiligheidsbril-95mm.pdf">
            <a:extLst>
              <a:ext uri="{FF2B5EF4-FFF2-40B4-BE49-F238E27FC236}">
                <a16:creationId xmlns:a16="http://schemas.microsoft.com/office/drawing/2014/main" id="{445318E7-54BF-F6D2-58E5-E32AFEA329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64" y="923631"/>
            <a:ext cx="1730619" cy="173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61158949-D1E1-C0F9-4D73-4C4BFA3D69DE}"/>
              </a:ext>
            </a:extLst>
          </p:cNvPr>
          <p:cNvSpPr txBox="1">
            <a:spLocks noChangeAspect="1"/>
          </p:cNvSpPr>
          <p:nvPr/>
        </p:nvSpPr>
        <p:spPr>
          <a:xfrm>
            <a:off x="6383710" y="5640309"/>
            <a:ext cx="5540559" cy="6369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It is recommended to wear safety goggles.</a:t>
            </a:r>
          </a:p>
        </p:txBody>
      </p:sp>
    </p:spTree>
    <p:extLst>
      <p:ext uri="{BB962C8B-B14F-4D97-AF65-F5344CB8AC3E}">
        <p14:creationId xmlns:p14="http://schemas.microsoft.com/office/powerpoint/2010/main" val="350318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7" grpId="0"/>
      <p:bldP spid="8" grpId="0"/>
      <p:bldP spid="14" grpId="0"/>
      <p:bldP spid="15" grpId="0"/>
      <p:bldP spid="16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47736-155C-7CEE-F470-3AEF91EC0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zwart-wit&#10;&#10;Beschrijving automatisch gegenereerd met lage betrouwbaarheid">
            <a:extLst>
              <a:ext uri="{FF2B5EF4-FFF2-40B4-BE49-F238E27FC236}">
                <a16:creationId xmlns:a16="http://schemas.microsoft.com/office/drawing/2014/main" id="{6209F36E-6C43-5E4F-7C6A-1857F3CF3B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20" b="8431"/>
          <a:stretch/>
        </p:blipFill>
        <p:spPr>
          <a:xfrm>
            <a:off x="838200" y="1138990"/>
            <a:ext cx="10505661" cy="4990878"/>
          </a:xfrm>
          <a:prstGeom prst="rect">
            <a:avLst/>
          </a:prstGeom>
        </p:spPr>
      </p:pic>
      <p:sp>
        <p:nvSpPr>
          <p:cNvPr id="6" name="Ondertitel 2">
            <a:extLst>
              <a:ext uri="{FF2B5EF4-FFF2-40B4-BE49-F238E27FC236}">
                <a16:creationId xmlns:a16="http://schemas.microsoft.com/office/drawing/2014/main" id="{0E5BB89C-0580-5871-D2F8-B4C56456CEF8}"/>
              </a:ext>
            </a:extLst>
          </p:cNvPr>
          <p:cNvSpPr txBox="1">
            <a:spLocks/>
          </p:cNvSpPr>
          <p:nvPr/>
        </p:nvSpPr>
        <p:spPr>
          <a:xfrm>
            <a:off x="848139" y="6456947"/>
            <a:ext cx="8159503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gb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info@5xbeter.nl</a:t>
            </a:r>
            <a:r>
              <a:rPr lang="en-gb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|   </a:t>
            </a:r>
            <a:r>
              <a:rPr lang="en-gb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FC31023-30A4-C5F0-C4CA-7B575F85BC4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2446" r="-1" b="51404"/>
          <a:stretch>
            <a:fillRect/>
          </a:stretch>
        </p:blipFill>
        <p:spPr>
          <a:xfrm>
            <a:off x="-9938" y="1400379"/>
            <a:ext cx="3371201" cy="96085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B85874DE-444D-FE16-F32D-67262585BD22}"/>
              </a:ext>
            </a:extLst>
          </p:cNvPr>
          <p:cNvSpPr txBox="1">
            <a:spLocks/>
          </p:cNvSpPr>
          <p:nvPr/>
        </p:nvSpPr>
        <p:spPr>
          <a:xfrm>
            <a:off x="838200" y="1630096"/>
            <a:ext cx="6949109" cy="6497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800" b="1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gb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A12CDA-29C1-6802-D87A-02DCD5DF3A4C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800" b="1" i="0" u="none" baseline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800" b="0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Metal saw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41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6E6DB-BFFE-EF5E-6A21-4BD616761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2">
            <a:extLst>
              <a:ext uri="{FF2B5EF4-FFF2-40B4-BE49-F238E27FC236}">
                <a16:creationId xmlns:a16="http://schemas.microsoft.com/office/drawing/2014/main" id="{82A39C81-B8B4-4FD9-8E88-C892411A55FA}"/>
              </a:ext>
            </a:extLst>
          </p:cNvPr>
          <p:cNvSpPr txBox="1">
            <a:spLocks/>
          </p:cNvSpPr>
          <p:nvPr/>
        </p:nvSpPr>
        <p:spPr>
          <a:xfrm>
            <a:off x="848139" y="6456947"/>
            <a:ext cx="8159503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gb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info@5xbeter.nl</a:t>
            </a:r>
            <a:r>
              <a:rPr lang="en-gb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|   </a:t>
            </a:r>
            <a:r>
              <a:rPr lang="en-gb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608DAE63-D948-C359-EA9F-10BF16160D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7231" r="-1" b="51404"/>
          <a:stretch>
            <a:fillRect/>
          </a:stretch>
        </p:blipFill>
        <p:spPr>
          <a:xfrm>
            <a:off x="-1" y="1400379"/>
            <a:ext cx="3324241" cy="96085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A8D58156-E9ED-0C3B-CF95-3179305E1409}"/>
              </a:ext>
            </a:extLst>
          </p:cNvPr>
          <p:cNvSpPr txBox="1">
            <a:spLocks/>
          </p:cNvSpPr>
          <p:nvPr/>
        </p:nvSpPr>
        <p:spPr>
          <a:xfrm>
            <a:off x="843169" y="1614164"/>
            <a:ext cx="6949109" cy="6497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800" b="1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Need help?</a:t>
            </a:r>
            <a:endParaRPr lang="en-gb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A38D03F-79AE-F8D5-5456-7A397A4FBEB1}"/>
              </a:ext>
            </a:extLst>
          </p:cNvPr>
          <p:cNvSpPr txBox="1">
            <a:spLocks/>
          </p:cNvSpPr>
          <p:nvPr/>
        </p:nvSpPr>
        <p:spPr>
          <a:xfrm>
            <a:off x="-1" y="2667002"/>
            <a:ext cx="12192000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360000" rtl="0">
              <a:buClr>
                <a:srgbClr val="E30613"/>
              </a:buClr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Discuss it with your manager or contact the health and safety officer.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0ED5A92-3D4D-6D11-2349-EC7B091C895D}"/>
              </a:ext>
            </a:extLst>
          </p:cNvPr>
          <p:cNvSpPr txBox="1">
            <a:spLocks/>
          </p:cNvSpPr>
          <p:nvPr/>
        </p:nvSpPr>
        <p:spPr>
          <a:xfrm>
            <a:off x="848138" y="3486115"/>
            <a:ext cx="10053099" cy="15470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360000" rtl="0">
              <a:lnSpc>
                <a:spcPct val="150000"/>
              </a:lnSpc>
              <a:buClr>
                <a:srgbClr val="E30613"/>
              </a:buClr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Consult an Improvement Coach from 5xbeter: </a:t>
            </a:r>
            <a:r>
              <a:rPr lang="en-gb" sz="2000" b="1" i="0" u="sng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en-gb" sz="2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 rtl="0">
              <a:lnSpc>
                <a:spcPct val="150000"/>
              </a:lnSpc>
              <a:buClr>
                <a:srgbClr val="E30613"/>
              </a:buClr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Or call the </a:t>
            </a:r>
            <a:r>
              <a:rPr lang="en-gb" sz="2000" b="1" i="0" u="none" baseline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gb" sz="2000" b="1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Improvement Line: 0800 – 55 55 005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C952D4-7F41-6EB3-3FA0-7DCB327FEC20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800" b="1" i="0" u="none" baseline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800" b="0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Metal saw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42794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5xbeter">
      <a:dk1>
        <a:srgbClr val="000000"/>
      </a:dk1>
      <a:lt1>
        <a:srgbClr val="FFFFFF"/>
      </a:lt1>
      <a:dk2>
        <a:srgbClr val="646464"/>
      </a:dk2>
      <a:lt2>
        <a:srgbClr val="E6E6E6"/>
      </a:lt2>
      <a:accent1>
        <a:srgbClr val="00A3DA"/>
      </a:accent1>
      <a:accent2>
        <a:srgbClr val="E10512"/>
      </a:accent2>
      <a:accent3>
        <a:srgbClr val="00A3DA"/>
      </a:accent3>
      <a:accent4>
        <a:srgbClr val="E10512"/>
      </a:accent4>
      <a:accent5>
        <a:srgbClr val="00A3D9"/>
      </a:accent5>
      <a:accent6>
        <a:srgbClr val="E10512"/>
      </a:accent6>
      <a:hlink>
        <a:srgbClr val="00A3DA"/>
      </a:hlink>
      <a:folHlink>
        <a:srgbClr val="007DA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fdb8f7-ceea-45b3-9244-f9361c6821fe">
      <Terms xmlns="http://schemas.microsoft.com/office/infopath/2007/PartnerControls"/>
    </lcf76f155ced4ddcb4097134ff3c332f>
    <TaxCatchAll xmlns="cff0c8fd-28a4-4f13-a2ff-adbaff7ad42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35E5029A4B049BAFB1E9ECA40A866" ma:contentTypeVersion="15" ma:contentTypeDescription="Een nieuw document maken." ma:contentTypeScope="" ma:versionID="1c2d3aaf1ceab3cb34c24d6fc1e8e236">
  <xsd:schema xmlns:xsd="http://www.w3.org/2001/XMLSchema" xmlns:xs="http://www.w3.org/2001/XMLSchema" xmlns:p="http://schemas.microsoft.com/office/2006/metadata/properties" xmlns:ns2="12fdb8f7-ceea-45b3-9244-f9361c6821fe" xmlns:ns3="cff0c8fd-28a4-4f13-a2ff-adbaff7ad42a" targetNamespace="http://schemas.microsoft.com/office/2006/metadata/properties" ma:root="true" ma:fieldsID="b8e44fd77a69f173c505d2dfcc583ba2" ns2:_="" ns3:_="">
    <xsd:import namespace="12fdb8f7-ceea-45b3-9244-f9361c6821fe"/>
    <xsd:import namespace="cff0c8fd-28a4-4f13-a2ff-adbaff7ad42a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db8f7-ceea-45b3-9244-f9361c6821f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Afbeeldingtags" ma:readOnly="false" ma:fieldId="{5cf76f15-5ced-4ddc-b409-7134ff3c332f}" ma:taxonomyMulti="true" ma:sspId="97e97178-e81f-434c-919c-7bb8405792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f0c8fd-28a4-4f13-a2ff-adbaff7ad42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1c0fcab-f1df-433f-b77d-b59fcc1d03d4}" ma:internalName="TaxCatchAll" ma:showField="CatchAllData" ma:web="cff0c8fd-28a4-4f13-a2ff-adbaff7ad4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82EA57-7FB1-4C35-9D52-9AE74D4A03C6}">
  <ds:schemaRefs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cff0c8fd-28a4-4f13-a2ff-adbaff7ad42a"/>
    <ds:schemaRef ds:uri="http://schemas.microsoft.com/office/2006/documentManagement/types"/>
    <ds:schemaRef ds:uri="http://www.w3.org/XML/1998/namespace"/>
    <ds:schemaRef ds:uri="12fdb8f7-ceea-45b3-9244-f9361c6821fe"/>
    <ds:schemaRef ds:uri="http://schemas.microsoft.com/office/2006/metadata/properties"/>
    <ds:schemaRef ds:uri="http://purl.org/dc/terms/"/>
    <ds:schemaRef ds:uri="aa0361cd-42d1-45f5-afcd-cf31d520fd2e"/>
    <ds:schemaRef ds:uri="72982cc6-c024-4b6f-8e11-1f4ac6243d2b"/>
  </ds:schemaRefs>
</ds:datastoreItem>
</file>

<file path=customXml/itemProps2.xml><?xml version="1.0" encoding="utf-8"?>
<ds:datastoreItem xmlns:ds="http://schemas.openxmlformats.org/officeDocument/2006/customXml" ds:itemID="{67C788BD-4AFC-44F8-A9AA-7E76C3549C09}"/>
</file>

<file path=customXml/itemProps3.xml><?xml version="1.0" encoding="utf-8"?>
<ds:datastoreItem xmlns:ds="http://schemas.openxmlformats.org/officeDocument/2006/customXml" ds:itemID="{66B345E9-724F-4092-830D-3D6D623E0C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1364</TotalTime>
  <Words>548</Words>
  <Application>Microsoft Macintosh PowerPoint</Application>
  <PresentationFormat>Breedbeeld</PresentationFormat>
  <Paragraphs>61</Paragraphs>
  <Slides>9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Aptos</vt:lpstr>
      <vt:lpstr>Arial</vt:lpstr>
      <vt:lpstr>Lato</vt:lpstr>
      <vt:lpstr>Verdana</vt:lpstr>
      <vt:lpstr>Kantoorthema</vt:lpstr>
      <vt:lpstr>Aangepast ontwerp</vt:lpstr>
      <vt:lpstr>1_Aangepast ontwerp</vt:lpstr>
      <vt:lpstr>Toolbox Machine safety: Metal saw</vt:lpstr>
      <vt:lpstr>Contents</vt:lpstr>
      <vt:lpstr>PowerPoint-presentatie</vt:lpstr>
      <vt:lpstr>Guard missing.</vt:lpstr>
      <vt:lpstr>Clothing/hair/jewellery and gloves get caught in rotating parts.</vt:lpstr>
      <vt:lpstr>Check that the machine is stable.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Twan Schellekens</dc:creator>
  <cp:lastModifiedBy>Twan Schellekens</cp:lastModifiedBy>
  <cp:revision>180</cp:revision>
  <dcterms:created xsi:type="dcterms:W3CDTF">2024-07-18T10:20:34Z</dcterms:created>
  <dcterms:modified xsi:type="dcterms:W3CDTF">2025-09-29T09:05:09Z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0x010100CB935E5029A4B049BAFB1E9ECA40A866</vt:lpwstr>
  </property>
  <property fmtid="{D5CDD505-2E9C-101B-9397-08002B2CF9AE}" pid="3" name="MediaServiceImageTags">
    <vt:lpwstr/>
  </property>
</Properties>
</file>